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59" r:id="rId4"/>
    <p:sldId id="260" r:id="rId5"/>
    <p:sldId id="261" r:id="rId6"/>
    <p:sldId id="264" r:id="rId7"/>
    <p:sldId id="286" r:id="rId8"/>
    <p:sldId id="287" r:id="rId9"/>
    <p:sldId id="265" r:id="rId10"/>
    <p:sldId id="266" r:id="rId11"/>
    <p:sldId id="267" r:id="rId12"/>
    <p:sldId id="268" r:id="rId13"/>
    <p:sldId id="288" r:id="rId14"/>
    <p:sldId id="289" r:id="rId15"/>
    <p:sldId id="270" r:id="rId16"/>
    <p:sldId id="275" r:id="rId17"/>
    <p:sldId id="277" r:id="rId18"/>
    <p:sldId id="278" r:id="rId19"/>
    <p:sldId id="279" r:id="rId20"/>
    <p:sldId id="280" r:id="rId21"/>
    <p:sldId id="281" r:id="rId22"/>
    <p:sldId id="285" r:id="rId23"/>
    <p:sldId id="283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672020"/>
      </p:ext>
    </p:extLst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456795"/>
      </p:ext>
    </p:extLst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636037"/>
      </p:ext>
    </p:extLst>
  </p:cSld>
  <p:clrMapOvr>
    <a:masterClrMapping/>
  </p:clrMapOvr>
  <p:transition spd="slow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150325"/>
      </p:ext>
    </p:extLst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6515965"/>
      </p:ext>
    </p:extLst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751621"/>
      </p:ext>
    </p:extLst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751472"/>
      </p:ext>
    </p:extLst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2631008"/>
      </p:ext>
    </p:extLst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57502383"/>
      </p:ext>
    </p:extLst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266664"/>
      </p:ext>
    </p:extLst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082144"/>
      </p:ext>
    </p:extLst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1BFB3-E53D-4907-A4AC-FC6C3F82650A}" type="datetimeFigureOut">
              <a:rPr lang="hu-HU" smtClean="0"/>
              <a:t>2025. 04. 26.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06E13D3E-5DEB-4918-82FB-82C0BFE2CCEA}" type="slidenum">
              <a:rPr lang="hu-HU" smtClean="0"/>
              <a:t>‹#›</a:t>
            </a:fld>
            <a:endParaRPr lang="hu-HU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35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 spd="slow">
    <p:wipe dir="d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gencraft.com/" TargetMode="External"/><Relationship Id="rId3" Type="http://schemas.openxmlformats.org/officeDocument/2006/relationships/hyperlink" Target="https://stackoverflow.com/" TargetMode="External"/><Relationship Id="rId7" Type="http://schemas.openxmlformats.org/officeDocument/2006/relationships/hyperlink" Target="https://www.w3schools.com/" TargetMode="External"/><Relationship Id="rId2" Type="http://schemas.openxmlformats.org/officeDocument/2006/relationships/hyperlink" Target="https://getbootstrap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rn.microsoft.com/" TargetMode="External"/><Relationship Id="rId5" Type="http://schemas.openxmlformats.org/officeDocument/2006/relationships/hyperlink" Target="https://fontawesome.com/" TargetMode="External"/><Relationship Id="rId4" Type="http://schemas.openxmlformats.org/officeDocument/2006/relationships/hyperlink" Target="https://uiverse.io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cím 2">
            <a:extLst>
              <a:ext uri="{FF2B5EF4-FFF2-40B4-BE49-F238E27FC236}">
                <a16:creationId xmlns:a16="http://schemas.microsoft.com/office/drawing/2014/main" id="{44F907C6-A8EF-4C38-BCF3-D0124BDED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621124"/>
            <a:ext cx="9144000" cy="1552575"/>
          </a:xfrm>
        </p:spPr>
        <p:txBody>
          <a:bodyPr>
            <a:normAutofit/>
          </a:bodyPr>
          <a:lstStyle/>
          <a:p>
            <a:pPr algn="ctr"/>
            <a:r>
              <a:rPr lang="hu-HU" cap="none" dirty="0">
                <a:latin typeface="Arial" panose="020B0604020202020204" pitchFamily="34" charset="0"/>
                <a:cs typeface="Arial" panose="020B0604020202020204" pitchFamily="34" charset="0"/>
              </a:rPr>
              <a:t>Kertész Ruben</a:t>
            </a:r>
          </a:p>
          <a:p>
            <a:pPr algn="ctr"/>
            <a:r>
              <a:rPr lang="hu-HU" cap="none" dirty="0">
                <a:latin typeface="Arial" panose="020B0604020202020204" pitchFamily="34" charset="0"/>
                <a:cs typeface="Arial" panose="020B0604020202020204" pitchFamily="34" charset="0"/>
              </a:rPr>
              <a:t>Molnár Zsolt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77B6077-F28C-6467-9C07-C5FF007955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499" y="365519"/>
            <a:ext cx="3925000" cy="392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491348"/>
      </p:ext>
    </p:extLst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DB1A8B-07E4-4176-91A9-4D91E9AAC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44431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Bejelentkezés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F5858B8-A816-41DB-82D1-5B0160BDE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5" y="1943101"/>
            <a:ext cx="4824159" cy="2310118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Kosárba helyezés engedélyezése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Rendelés megkezdése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Értékelés írása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6501413C-5779-206D-3C42-2101898EA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9010" y="1500754"/>
            <a:ext cx="4452072" cy="385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200705"/>
      </p:ext>
    </p:extLst>
  </p:cSld>
  <p:clrMapOvr>
    <a:masterClrMapping/>
  </p:clrMapOvr>
  <p:transition spd="slow"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525B41-0E7A-475C-8FAA-2397A6A99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81037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Kosár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CCE0E5-4949-4AC0-BC8E-BA7EFC55D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609" y="2094912"/>
            <a:ext cx="5042798" cy="1155785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Dinamikus használat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Valamennyi oldalról elérhető 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4F00E579-B39D-2452-CBA8-26EA3DC75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90" t="13083" r="25344" b="14125"/>
          <a:stretch/>
        </p:blipFill>
        <p:spPr>
          <a:xfrm>
            <a:off x="6096000" y="1730272"/>
            <a:ext cx="5734333" cy="4196636"/>
          </a:xfrm>
          <a:prstGeom prst="rect">
            <a:avLst/>
          </a:prstGeom>
        </p:spPr>
      </p:pic>
      <p:pic>
        <p:nvPicPr>
          <p:cNvPr id="4" name="image44.png">
            <a:extLst>
              <a:ext uri="{FF2B5EF4-FFF2-40B4-BE49-F238E27FC236}">
                <a16:creationId xmlns:a16="http://schemas.microsoft.com/office/drawing/2014/main" id="{BC894151-83AC-A138-7D75-7FEC91C59917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68592" y="4422335"/>
            <a:ext cx="5758815" cy="60960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10314187"/>
      </p:ext>
    </p:extLst>
  </p:cSld>
  <p:clrMapOvr>
    <a:masterClrMapping/>
  </p:clrMapOvr>
  <p:transition spd="slow">
    <p:wipe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F224FF1-539E-4F4D-A36A-AAEA5A4BE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171" y="681037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  <a:cs typeface="Arial" panose="020B0604020202020204" pitchFamily="34" charset="0"/>
              </a:rPr>
              <a:t>Rendelés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01F4AFD-ABB6-4F67-A12B-7B069ADE8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0" y="2009775"/>
            <a:ext cx="10039350" cy="4691063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Az adatok bejelentkezett felhasználónál automatikusan kitöltésre kerülnek</a:t>
            </a:r>
          </a:p>
        </p:txBody>
      </p:sp>
      <p:cxnSp>
        <p:nvCxnSpPr>
          <p:cNvPr id="5" name="Egyenes összekötő nyíllal 4">
            <a:extLst>
              <a:ext uri="{FF2B5EF4-FFF2-40B4-BE49-F238E27FC236}">
                <a16:creationId xmlns:a16="http://schemas.microsoft.com/office/drawing/2014/main" id="{18F4D152-0EAD-0E67-6FC5-6EBC06FB98E4}"/>
              </a:ext>
            </a:extLst>
          </p:cNvPr>
          <p:cNvCxnSpPr>
            <a:cxnSpLocks/>
          </p:cNvCxnSpPr>
          <p:nvPr/>
        </p:nvCxnSpPr>
        <p:spPr>
          <a:xfrm>
            <a:off x="6171501" y="4490075"/>
            <a:ext cx="609600" cy="0"/>
          </a:xfrm>
          <a:prstGeom prst="straightConnector1">
            <a:avLst/>
          </a:prstGeom>
          <a:ln w="38100" cap="rnd" cmpd="sng">
            <a:solidFill>
              <a:schemeClr val="accent4">
                <a:lumMod val="75000"/>
                <a:alpha val="70000"/>
              </a:schemeClr>
            </a:solidFill>
            <a:prstDash val="solid"/>
            <a:round/>
            <a:headEnd type="none" w="med" len="med"/>
            <a:tailEnd type="triangle" w="lg" len="lg"/>
          </a:ln>
          <a:effectLst>
            <a:outerShdw blurRad="63500" dist="38100" dir="5400000" sx="80000" sy="80000" algn="ctr" rotWithShape="0">
              <a:schemeClr val="accent4">
                <a:lumMod val="50000"/>
                <a:alpha val="6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Kép 9">
            <a:extLst>
              <a:ext uri="{FF2B5EF4-FFF2-40B4-BE49-F238E27FC236}">
                <a16:creationId xmlns:a16="http://schemas.microsoft.com/office/drawing/2014/main" id="{C48D37DD-F1EA-5838-82F3-2842571623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1" t="4742" r="6534" b="10372"/>
          <a:stretch/>
        </p:blipFill>
        <p:spPr>
          <a:xfrm>
            <a:off x="7018966" y="3550508"/>
            <a:ext cx="4748968" cy="1879134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0BD19064-4A26-0E99-F401-1E3287E67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717" y="2614969"/>
            <a:ext cx="5376152" cy="375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06416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53235C-7C68-EDB6-A5C3-274362162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  <a:cs typeface="Arial" panose="020B0604020202020204" pitchFamily="34" charset="0"/>
              </a:rPr>
              <a:t>Profil</a:t>
            </a:r>
            <a:endParaRPr lang="hu-HU" sz="40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1C10D80-D21C-108B-72F0-164F54C2DA86}"/>
              </a:ext>
            </a:extLst>
          </p:cNvPr>
          <p:cNvSpPr txBox="1">
            <a:spLocks/>
          </p:cNvSpPr>
          <p:nvPr/>
        </p:nvSpPr>
        <p:spPr>
          <a:xfrm>
            <a:off x="587229" y="2013358"/>
            <a:ext cx="3959604" cy="20720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Adatok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megtekintése</a:t>
            </a:r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Adatok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módosítása</a:t>
            </a:r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B822D1AA-AFD2-A858-5543-956AA5B7AE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599" y="1853754"/>
            <a:ext cx="4568968" cy="4020314"/>
          </a:xfrm>
        </p:spPr>
      </p:pic>
    </p:spTree>
    <p:extLst>
      <p:ext uri="{BB962C8B-B14F-4D97-AF65-F5344CB8AC3E}">
        <p14:creationId xmlns:p14="http://schemas.microsoft.com/office/powerpoint/2010/main" val="4040134980"/>
      </p:ext>
    </p:extLst>
  </p:cSld>
  <p:clrMapOvr>
    <a:masterClrMapping/>
  </p:clrMapOvr>
  <p:transition spd="slow">
    <p:wipe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B52F6A7-94A9-20C9-83A6-481612C42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>
                <a:latin typeface="Arial Black" panose="020B0A04020102020204" pitchFamily="34" charset="0"/>
                <a:cs typeface="Arial" panose="020B0604020202020204" pitchFamily="34" charset="0"/>
              </a:rPr>
              <a:t>Profil</a:t>
            </a:r>
            <a:r>
              <a:rPr lang="en-US" sz="40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latin typeface="Arial Black" panose="020B0A04020102020204" pitchFamily="34" charset="0"/>
                <a:cs typeface="Arial" panose="020B0604020202020204" pitchFamily="34" charset="0"/>
              </a:rPr>
              <a:t>módosítása</a:t>
            </a:r>
            <a:endParaRPr lang="hu-HU" sz="4000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68354017-FFA4-EB2F-890B-667A614573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29" b="13300"/>
          <a:stretch/>
        </p:blipFill>
        <p:spPr>
          <a:xfrm>
            <a:off x="4470843" y="2407640"/>
            <a:ext cx="3459996" cy="3670346"/>
          </a:xfr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B74E5782-C3C8-EA43-7C4B-E3778B011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4887" y="3198109"/>
            <a:ext cx="3459996" cy="2879877"/>
          </a:xfrm>
          <a:prstGeom prst="rect">
            <a:avLst/>
          </a:prstGeom>
        </p:spPr>
      </p:pic>
      <p:sp>
        <p:nvSpPr>
          <p:cNvPr id="8" name="Tartalom helye 2">
            <a:extLst>
              <a:ext uri="{FF2B5EF4-FFF2-40B4-BE49-F238E27FC236}">
                <a16:creationId xmlns:a16="http://schemas.microsoft.com/office/drawing/2014/main" id="{E42759DD-4A85-B24A-F9C6-9E6A14A7E392}"/>
              </a:ext>
            </a:extLst>
          </p:cNvPr>
          <p:cNvSpPr txBox="1">
            <a:spLocks/>
          </p:cNvSpPr>
          <p:nvPr/>
        </p:nvSpPr>
        <p:spPr>
          <a:xfrm>
            <a:off x="511239" y="2063692"/>
            <a:ext cx="3959604" cy="20720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Adatok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szerkesztése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Jelszó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megerősítése</a:t>
            </a:r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606328"/>
      </p:ext>
    </p:extLst>
  </p:cSld>
  <p:clrMapOvr>
    <a:masterClrMapping/>
  </p:clrMapOvr>
  <p:transition spd="slow"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B23CAB2-637F-458A-9674-DA4E9FF0C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81037"/>
            <a:ext cx="9520158" cy="1049235"/>
          </a:xfrm>
        </p:spPr>
        <p:txBody>
          <a:bodyPr/>
          <a:lstStyle/>
          <a:p>
            <a:r>
              <a:rPr lang="hu-HU" sz="4000" dirty="0" err="1">
                <a:latin typeface="Arial Black" panose="020B0A04020102020204" pitchFamily="34" charset="0"/>
              </a:rPr>
              <a:t>Reszponzivitás</a:t>
            </a:r>
            <a:endParaRPr lang="hu-HU" dirty="0">
              <a:latin typeface="Arial Black" panose="020B0A0402010202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8501D45-D193-43FC-96C8-FD2EED02D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6925"/>
            <a:ext cx="10515600" cy="41100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hu-HU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4601714"/>
      </p:ext>
    </p:extLst>
  </p:cSld>
  <p:clrMapOvr>
    <a:masterClrMapping/>
  </p:clrMapOvr>
  <p:transition spd="slow">
    <p:wipe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BF96195-E2D1-46CF-9BA7-32FEBA4C8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80694"/>
            <a:ext cx="9520158" cy="1049235"/>
          </a:xfrm>
        </p:spPr>
        <p:txBody>
          <a:bodyPr/>
          <a:lstStyle/>
          <a:p>
            <a:r>
              <a:rPr lang="hu-HU" dirty="0" err="1">
                <a:latin typeface="Arial Black" panose="020B0A04020102020204" pitchFamily="34" charset="0"/>
              </a:rPr>
              <a:t>Admin</a:t>
            </a:r>
            <a:r>
              <a:rPr lang="hu-HU" dirty="0">
                <a:latin typeface="Arial Black" panose="020B0A04020102020204" pitchFamily="34" charset="0"/>
              </a:rPr>
              <a:t> felület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AE731FE-DE0E-44A5-8A05-8E9DF1DAA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Bejelentkezés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Kilépés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Adatok megtekintése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Adatok szerkesztése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Új Adat felvétele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Egyszerűen, gyorsan használható</a:t>
            </a:r>
          </a:p>
          <a:p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943923"/>
      </p:ext>
    </p:extLst>
  </p:cSld>
  <p:clrMapOvr>
    <a:masterClrMapping/>
  </p:clrMapOvr>
  <p:transition spd="slow">
    <p:wipe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9C002F6-6C65-4D66-ADFD-C0ED0DC7F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617" y="885825"/>
            <a:ext cx="9520158" cy="872679"/>
          </a:xfrm>
        </p:spPr>
        <p:txBody>
          <a:bodyPr/>
          <a:lstStyle/>
          <a:p>
            <a:r>
              <a:rPr lang="hu-HU" sz="4000" dirty="0">
                <a:latin typeface="Arial Black" panose="020B0A04020102020204" pitchFamily="34" charset="0"/>
              </a:rPr>
              <a:t>Használata</a:t>
            </a:r>
            <a:endParaRPr lang="hu-HU" dirty="0">
              <a:latin typeface="Arial Black" panose="020B0A04020102020204" pitchFamily="34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609C705-75EB-C077-0C5C-A3F1D1853F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23" y="2304645"/>
            <a:ext cx="4639322" cy="311511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C82C27A1-E997-FF34-5F56-5BAA360CF3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36" t="-1" r="27476" b="50001"/>
          <a:stretch/>
        </p:blipFill>
        <p:spPr>
          <a:xfrm>
            <a:off x="5981350" y="2304644"/>
            <a:ext cx="5740773" cy="311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618149"/>
      </p:ext>
    </p:extLst>
  </p:cSld>
  <p:clrMapOvr>
    <a:masterClrMapping/>
  </p:clrMapOvr>
  <p:transition spd="slow">
    <p:wipe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1730C2D-0B49-4EE6-B359-D2D201827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80694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Adatok megtekintése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5D0CBE2-AAAE-4DDA-8C13-DCF5B1685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2124075"/>
            <a:ext cx="9520158" cy="3342270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z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étterem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termékei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megtekinthetők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kezelhehők</a:t>
            </a:r>
            <a:endParaRPr lang="hu-HU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AF08509D-7480-3C43-AE5F-A385D7919C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92"/>
          <a:stretch/>
        </p:blipFill>
        <p:spPr>
          <a:xfrm>
            <a:off x="1534696" y="2719501"/>
            <a:ext cx="7777084" cy="3922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830039"/>
      </p:ext>
    </p:extLst>
  </p:cSld>
  <p:clrMapOvr>
    <a:masterClrMapping/>
  </p:clrMapOvr>
  <p:transition spd="slow">
    <p:wipe dir="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AD6FD8-E492-4C54-8155-4966A9BCC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949" y="690562"/>
            <a:ext cx="9520158" cy="1049235"/>
          </a:xfrm>
        </p:spPr>
        <p:txBody>
          <a:bodyPr>
            <a:normAutofit/>
          </a:bodyPr>
          <a:lstStyle/>
          <a:p>
            <a:r>
              <a:rPr lang="en-US" sz="4000" dirty="0" err="1">
                <a:latin typeface="Arial Black" panose="020B0A04020102020204" pitchFamily="34" charset="0"/>
              </a:rPr>
              <a:t>Termékek</a:t>
            </a:r>
            <a:r>
              <a:rPr lang="hu-HU" sz="4000" dirty="0">
                <a:latin typeface="Arial Black" panose="020B0A04020102020204" pitchFamily="34" charset="0"/>
              </a:rPr>
              <a:t> módosítása, törlése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4640881-810C-40C8-8B0A-32B1320FE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975" y="2114550"/>
            <a:ext cx="10515600" cy="4052888"/>
          </a:xfrm>
        </p:spPr>
        <p:txBody>
          <a:bodyPr>
            <a:normAutofit/>
          </a:bodyPr>
          <a:lstStyle/>
          <a:p>
            <a:r>
              <a:rPr lang="hu-HU" sz="2250" dirty="0">
                <a:latin typeface="Arial" panose="020B0604020202020204" pitchFamily="34" charset="0"/>
                <a:cs typeface="Arial" panose="020B0604020202020204" pitchFamily="34" charset="0"/>
              </a:rPr>
              <a:t>Módosítás, Törlés</a:t>
            </a:r>
            <a:endParaRPr lang="en-US" sz="22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690035B3-992D-DEAB-4986-A7AA807F9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842" y="2242204"/>
            <a:ext cx="3588265" cy="379758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71DEA2D1-3FF0-A4F6-B35C-7006B1F83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5" t="2519" r="1766" b="7117"/>
          <a:stretch/>
        </p:blipFill>
        <p:spPr>
          <a:xfrm>
            <a:off x="1991709" y="3482458"/>
            <a:ext cx="4209066" cy="131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714499"/>
      </p:ext>
    </p:extLst>
  </p:cSld>
  <p:clrMapOvr>
    <a:masterClrMapping/>
  </p:clrMapOvr>
  <p:transition spd="slow"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BD1683-6025-4D8A-995A-24640EE71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511727"/>
            <a:ext cx="9677400" cy="1501631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Alkalmazott technológiák, munkafelosztás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C6239E-8141-4FB7-87F4-88E2EF5C5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305049"/>
            <a:ext cx="9677400" cy="3871913"/>
          </a:xfrm>
        </p:spPr>
        <p:txBody>
          <a:bodyPr/>
          <a:lstStyle/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Php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SQL</a:t>
            </a:r>
          </a:p>
          <a:p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</a:p>
          <a:p>
            <a:r>
              <a:rPr lang="hu-HU" sz="24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39007272"/>
      </p:ext>
    </p:extLst>
  </p:cSld>
  <p:clrMapOvr>
    <a:masterClrMapping/>
  </p:clrMapOvr>
  <p:transition spd="slow">
    <p:wipe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84D3361-E041-4DE1-AA42-A197892AD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718794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Új </a:t>
            </a:r>
            <a:r>
              <a:rPr lang="en-US" sz="4000" dirty="0" err="1">
                <a:latin typeface="Arial Black" panose="020B0A04020102020204" pitchFamily="34" charset="0"/>
              </a:rPr>
              <a:t>termék</a:t>
            </a:r>
            <a:r>
              <a:rPr lang="hu-HU" sz="4000" dirty="0">
                <a:latin typeface="Arial Black" panose="020B0A04020102020204" pitchFamily="34" charset="0"/>
              </a:rPr>
              <a:t> felvétele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090613B-2FD7-C888-35F4-C6E799C55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610" y="1768029"/>
            <a:ext cx="3978076" cy="4870292"/>
          </a:xfrm>
          <a:prstGeom prst="rect">
            <a:avLst/>
          </a:prstGeom>
        </p:spPr>
      </p:pic>
      <p:sp>
        <p:nvSpPr>
          <p:cNvPr id="6" name="Tartalom helye 2">
            <a:extLst>
              <a:ext uri="{FF2B5EF4-FFF2-40B4-BE49-F238E27FC236}">
                <a16:creationId xmlns:a16="http://schemas.microsoft.com/office/drawing/2014/main" id="{4661B44D-571D-1C15-C8AC-CB49405E8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7314" y="2015732"/>
            <a:ext cx="5039128" cy="3450613"/>
          </a:xfrm>
        </p:spPr>
        <p:txBody>
          <a:bodyPr>
            <a:normAutofit/>
          </a:bodyPr>
          <a:lstStyle/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Fontos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adatok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megadása</a:t>
            </a:r>
            <a:endParaRPr lang="hu-HU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Kategória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mennyiségi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egység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kiválasztása</a:t>
            </a:r>
            <a:endParaRPr lang="hu-HU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056481"/>
      </p:ext>
    </p:extLst>
  </p:cSld>
  <p:clrMapOvr>
    <a:masterClrMapping/>
  </p:clrMapOvr>
  <p:transition spd="slow">
    <p:wipe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CB9FF9E-EA0C-49B4-9934-D7B142D9B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747369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Továbbfejlesztési tervek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946F55E-D304-41B8-A711-0DB0F7134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1796604"/>
            <a:ext cx="9520158" cy="4781724"/>
          </a:xfrm>
        </p:spPr>
        <p:txBody>
          <a:bodyPr>
            <a:normAutofit/>
          </a:bodyPr>
          <a:lstStyle/>
          <a:p>
            <a:r>
              <a:rPr lang="hu-HU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Nyelv választása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Rendelés visszaigazoló email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Sötét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mód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Adatok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szerkesztése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rendelésnél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Keresési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funkció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Adatbázis szerveren történő működtetése</a:t>
            </a:r>
          </a:p>
          <a:p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Karbantartás, optimalizálás, hibajavítás, tesztelés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Előző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rendelések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listája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Adatvédelem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erősítése</a:t>
            </a:r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96076671"/>
      </p:ext>
    </p:extLst>
  </p:cSld>
  <p:clrMapOvr>
    <a:masterClrMapping/>
  </p:clrMapOvr>
  <p:transition spd="slow">
    <p:wipe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CF50C8-4C15-2D54-E398-C1F2F889D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7546" y="681037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Források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8247F36-186F-A0F4-CB09-CC2D9F3F4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7546" y="2171700"/>
            <a:ext cx="4695825" cy="4220711"/>
          </a:xfrm>
        </p:spPr>
        <p:txBody>
          <a:bodyPr>
            <a:normAutofit/>
          </a:bodyPr>
          <a:lstStyle/>
          <a:p>
            <a:pPr lvl="0" algn="just">
              <a:lnSpc>
                <a:spcPct val="150000"/>
              </a:lnSpc>
            </a:pPr>
            <a:r>
              <a:rPr lang="hu-HU" sz="1800" u="none" strike="noStrike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/>
              </a:rPr>
              <a:t>https://getbootstrap.com</a:t>
            </a:r>
            <a:endParaRPr lang="hu-HU" sz="1800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hu-HU" sz="1800" u="sng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https://stackoverflow.com</a:t>
            </a:r>
            <a:endParaRPr lang="hu-HU" sz="1800" u="none" strike="noStrike" dirty="0">
              <a:solidFill>
                <a:srgbClr val="0563C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hu-HU" sz="1800" u="none" strike="noStrike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https://uiverse.io</a:t>
            </a:r>
            <a:endParaRPr lang="hu-HU" sz="1800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hu-HU" sz="1800" u="none" strike="noStrike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https://fontawesome.com/</a:t>
            </a:r>
            <a:endParaRPr lang="hu-HU" sz="1800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hu-HU" sz="1800" u="none" strike="noStrike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https://learn.microsoft.com/</a:t>
            </a:r>
            <a:endParaRPr lang="hu-HU" sz="1800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hu-HU" sz="1800" u="none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7"/>
              </a:rPr>
              <a:t>https://www.w3schools.com</a:t>
            </a:r>
            <a:endParaRPr lang="hu-HU" sz="1800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hu-HU" sz="1800" u="none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8"/>
              </a:rPr>
              <a:t>https://gencraft.com</a:t>
            </a:r>
            <a:endParaRPr lang="hu-HU" sz="1800" u="none" strike="noStrike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764981460"/>
      </p:ext>
    </p:extLst>
  </p:cSld>
  <p:clrMapOvr>
    <a:masterClrMapping/>
  </p:clrMapOvr>
  <p:transition spd="slow">
    <p:wipe dir="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9E474C-920E-4999-99ED-C93A2662B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5171" y="641453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Köszönjük a figyelmet!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EAC3714D-D187-4A44-0DFB-E48F7C92F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500" y="1816814"/>
            <a:ext cx="3925000" cy="392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479077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7C7E1CB4-7560-C9CF-38EE-33BBC485DD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121" y="170391"/>
            <a:ext cx="7499757" cy="6517218"/>
          </a:xfrm>
        </p:spPr>
      </p:pic>
    </p:spTree>
    <p:extLst>
      <p:ext uri="{BB962C8B-B14F-4D97-AF65-F5344CB8AC3E}">
        <p14:creationId xmlns:p14="http://schemas.microsoft.com/office/powerpoint/2010/main" val="3786986903"/>
      </p:ext>
    </p:extLst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148F8A-7A93-4D36-9AAA-0281FA708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8715" y="584369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Szerepkörök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537E161-05D5-4345-BBAC-55740C91E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hu-HU" dirty="0"/>
          </a:p>
          <a:p>
            <a:pPr lvl="1"/>
            <a:endParaRPr lang="hu-HU" dirty="0"/>
          </a:p>
          <a:p>
            <a:pPr lvl="1"/>
            <a:endParaRPr lang="hu-HU" dirty="0"/>
          </a:p>
          <a:p>
            <a:pPr lvl="1"/>
            <a:endParaRPr lang="hu-HU" dirty="0"/>
          </a:p>
          <a:p>
            <a:pPr lvl="1"/>
            <a:endParaRPr lang="hu-HU" dirty="0"/>
          </a:p>
          <a:p>
            <a:pPr lvl="1"/>
            <a:endParaRPr lang="hu-HU" dirty="0"/>
          </a:p>
        </p:txBody>
      </p: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870E8765-181E-8F98-CE36-3D2AA43595DC}"/>
              </a:ext>
            </a:extLst>
          </p:cNvPr>
          <p:cNvGrpSpPr/>
          <p:nvPr/>
        </p:nvGrpSpPr>
        <p:grpSpPr>
          <a:xfrm>
            <a:off x="2869382" y="1899048"/>
            <a:ext cx="6453235" cy="1738312"/>
            <a:chOff x="2869382" y="1899048"/>
            <a:chExt cx="6453235" cy="1738312"/>
          </a:xfrm>
        </p:grpSpPr>
        <p:sp>
          <p:nvSpPr>
            <p:cNvPr id="5" name="Téglalap: lekerekített 4">
              <a:extLst>
                <a:ext uri="{FF2B5EF4-FFF2-40B4-BE49-F238E27FC236}">
                  <a16:creationId xmlns:a16="http://schemas.microsoft.com/office/drawing/2014/main" id="{4A7D68F2-0C65-4749-83D2-0AD40C5B9AFB}"/>
                </a:ext>
              </a:extLst>
            </p:cNvPr>
            <p:cNvSpPr/>
            <p:nvPr/>
          </p:nvSpPr>
          <p:spPr>
            <a:xfrm>
              <a:off x="2869382" y="1899048"/>
              <a:ext cx="6453235" cy="1738312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7" name="Téglalap: lekerekített 6">
              <a:extLst>
                <a:ext uri="{FF2B5EF4-FFF2-40B4-BE49-F238E27FC236}">
                  <a16:creationId xmlns:a16="http://schemas.microsoft.com/office/drawing/2014/main" id="{B4A2AC77-0DB7-4D43-9437-86A5F63E47C2}"/>
                </a:ext>
              </a:extLst>
            </p:cNvPr>
            <p:cNvSpPr/>
            <p:nvPr/>
          </p:nvSpPr>
          <p:spPr>
            <a:xfrm>
              <a:off x="3355595" y="2379834"/>
              <a:ext cx="2382474" cy="973144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FE3D3E07-5C1B-4DF5-B14F-7F6DB080E8E9}"/>
                </a:ext>
              </a:extLst>
            </p:cNvPr>
            <p:cNvSpPr/>
            <p:nvPr/>
          </p:nvSpPr>
          <p:spPr>
            <a:xfrm>
              <a:off x="6453932" y="2379823"/>
              <a:ext cx="2457974" cy="973145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0" name="Szövegdoboz 9">
              <a:extLst>
                <a:ext uri="{FF2B5EF4-FFF2-40B4-BE49-F238E27FC236}">
                  <a16:creationId xmlns:a16="http://schemas.microsoft.com/office/drawing/2014/main" id="{E65145A5-42A1-4FC1-B7EC-D6AA6A291CAC}"/>
                </a:ext>
              </a:extLst>
            </p:cNvPr>
            <p:cNvSpPr txBox="1"/>
            <p:nvPr/>
          </p:nvSpPr>
          <p:spPr>
            <a:xfrm>
              <a:off x="5399625" y="1950900"/>
              <a:ext cx="13927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2000" dirty="0">
                  <a:latin typeface="Arial" panose="020B0604020202020204" pitchFamily="34" charset="0"/>
                  <a:cs typeface="Arial" panose="020B0604020202020204" pitchFamily="34" charset="0"/>
                </a:rPr>
                <a:t>Weboldal</a:t>
              </a:r>
              <a:endParaRPr lang="hu-HU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652ED368-32AD-4882-A0FA-605BCC8835DC}"/>
                </a:ext>
              </a:extLst>
            </p:cNvPr>
            <p:cNvSpPr txBox="1"/>
            <p:nvPr/>
          </p:nvSpPr>
          <p:spPr>
            <a:xfrm>
              <a:off x="3841287" y="2543229"/>
              <a:ext cx="13927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dirty="0">
                  <a:latin typeface="Arial" panose="020B0604020202020204" pitchFamily="34" charset="0"/>
                  <a:cs typeface="Arial" panose="020B0604020202020204" pitchFamily="34" charset="0"/>
                </a:rPr>
                <a:t>Regisztrált felhasználó</a:t>
              </a:r>
            </a:p>
          </p:txBody>
        </p:sp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D701822D-94BE-475D-B91D-2F57910EC2C9}"/>
                </a:ext>
              </a:extLst>
            </p:cNvPr>
            <p:cNvSpPr txBox="1"/>
            <p:nvPr/>
          </p:nvSpPr>
          <p:spPr>
            <a:xfrm>
              <a:off x="6986546" y="2666340"/>
              <a:ext cx="13927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dirty="0">
                  <a:latin typeface="Arial" panose="020B0604020202020204" pitchFamily="34" charset="0"/>
                  <a:cs typeface="Arial" panose="020B0604020202020204" pitchFamily="34" charset="0"/>
                </a:rPr>
                <a:t>Látogató</a:t>
              </a:r>
            </a:p>
          </p:txBody>
        </p:sp>
      </p:grp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9643168B-BA70-4EA7-AC42-17184B033D19}"/>
              </a:ext>
            </a:extLst>
          </p:cNvPr>
          <p:cNvGrpSpPr/>
          <p:nvPr/>
        </p:nvGrpSpPr>
        <p:grpSpPr>
          <a:xfrm>
            <a:off x="4057472" y="3855189"/>
            <a:ext cx="4077053" cy="1738312"/>
            <a:chOff x="4057472" y="3855189"/>
            <a:chExt cx="4077053" cy="1738312"/>
          </a:xfrm>
        </p:grpSpPr>
        <p:grpSp>
          <p:nvGrpSpPr>
            <p:cNvPr id="15" name="Csoportba foglalás 14">
              <a:extLst>
                <a:ext uri="{FF2B5EF4-FFF2-40B4-BE49-F238E27FC236}">
                  <a16:creationId xmlns:a16="http://schemas.microsoft.com/office/drawing/2014/main" id="{80B27CE4-2DB1-17F5-821F-395E5D247AEC}"/>
                </a:ext>
              </a:extLst>
            </p:cNvPr>
            <p:cNvGrpSpPr/>
            <p:nvPr/>
          </p:nvGrpSpPr>
          <p:grpSpPr>
            <a:xfrm>
              <a:off x="4057472" y="3855189"/>
              <a:ext cx="4077053" cy="1738312"/>
              <a:chOff x="4057472" y="3855189"/>
              <a:chExt cx="4077053" cy="1738312"/>
            </a:xfrm>
          </p:grpSpPr>
          <p:sp>
            <p:nvSpPr>
              <p:cNvPr id="6" name="Téglalap: lekerekített 5">
                <a:extLst>
                  <a:ext uri="{FF2B5EF4-FFF2-40B4-BE49-F238E27FC236}">
                    <a16:creationId xmlns:a16="http://schemas.microsoft.com/office/drawing/2014/main" id="{CAADDF86-BD9D-4138-9943-0F9FC9D3D3C1}"/>
                  </a:ext>
                </a:extLst>
              </p:cNvPr>
              <p:cNvSpPr/>
              <p:nvPr/>
            </p:nvSpPr>
            <p:spPr>
              <a:xfrm>
                <a:off x="4057472" y="3855189"/>
                <a:ext cx="4077053" cy="1738312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9" name="Téglalap: lekerekített 8">
                <a:extLst>
                  <a:ext uri="{FF2B5EF4-FFF2-40B4-BE49-F238E27FC236}">
                    <a16:creationId xmlns:a16="http://schemas.microsoft.com/office/drawing/2014/main" id="{B2A8DA10-86A3-4324-9472-99F2EAAB8E46}"/>
                  </a:ext>
                </a:extLst>
              </p:cNvPr>
              <p:cNvSpPr/>
              <p:nvPr/>
            </p:nvSpPr>
            <p:spPr>
              <a:xfrm>
                <a:off x="4867011" y="4390538"/>
                <a:ext cx="2457974" cy="973145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1" name="Szövegdoboz 10">
                <a:extLst>
                  <a:ext uri="{FF2B5EF4-FFF2-40B4-BE49-F238E27FC236}">
                    <a16:creationId xmlns:a16="http://schemas.microsoft.com/office/drawing/2014/main" id="{86E6606C-0451-48DD-B674-5920EA9B1C70}"/>
                  </a:ext>
                </a:extLst>
              </p:cNvPr>
              <p:cNvSpPr txBox="1"/>
              <p:nvPr/>
            </p:nvSpPr>
            <p:spPr>
              <a:xfrm>
                <a:off x="4867011" y="3922809"/>
                <a:ext cx="245797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hu-HU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Szerkesztői felület</a:t>
                </a:r>
                <a:endParaRPr lang="hu-HU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0002A7B2-3F09-44A3-8545-5FB2A5CC7E2B}"/>
                </a:ext>
              </a:extLst>
            </p:cNvPr>
            <p:cNvSpPr txBox="1"/>
            <p:nvPr/>
          </p:nvSpPr>
          <p:spPr>
            <a:xfrm>
              <a:off x="5253646" y="4692444"/>
              <a:ext cx="1684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dirty="0">
                  <a:latin typeface="Arial" panose="020B0604020202020204" pitchFamily="34" charset="0"/>
                  <a:cs typeface="Arial" panose="020B0604020202020204" pitchFamily="34" charset="0"/>
                </a:rPr>
                <a:t>Adminisztrátor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891393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E8E6C69-C960-4B60-A9A7-EE36B4F3F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2321" y="681038"/>
            <a:ext cx="9520158" cy="1049235"/>
          </a:xfrm>
        </p:spPr>
        <p:txBody>
          <a:bodyPr/>
          <a:lstStyle/>
          <a:p>
            <a:r>
              <a:rPr lang="hu-HU" sz="4000" dirty="0">
                <a:latin typeface="Arial Black" panose="020B0A04020102020204" pitchFamily="34" charset="0"/>
              </a:rPr>
              <a:t>Weboldal</a:t>
            </a:r>
            <a:endParaRPr lang="hu-HU" dirty="0">
              <a:latin typeface="Arial Black" panose="020B0A0402010202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DCABF1C-7751-4804-ADBD-3839A7984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2320" y="2076450"/>
            <a:ext cx="9771479" cy="4100512"/>
          </a:xfrm>
        </p:spPr>
        <p:txBody>
          <a:bodyPr>
            <a:normAutofit/>
          </a:bodyPr>
          <a:lstStyle/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Regisztráció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Bejelentkezés / Kijelentkezés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Adatok módosítása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Rendelés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Kosár szerkesztése</a:t>
            </a:r>
          </a:p>
          <a:p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Értékelés</a:t>
            </a:r>
          </a:p>
          <a:p>
            <a:pPr marL="0" indent="0">
              <a:buNone/>
            </a:pPr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09839220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5554E0A-5085-4373-AD47-30CECAC81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67357"/>
            <a:ext cx="9520158" cy="1049235"/>
          </a:xfrm>
        </p:spPr>
        <p:txBody>
          <a:bodyPr/>
          <a:lstStyle/>
          <a:p>
            <a:r>
              <a:rPr lang="hu-HU" sz="4000" dirty="0">
                <a:latin typeface="Arial Black" panose="020B0A04020102020204" pitchFamily="34" charset="0"/>
              </a:rPr>
              <a:t>Főoldal</a:t>
            </a:r>
            <a:endParaRPr lang="hu-HU" dirty="0">
              <a:latin typeface="Arial Black" panose="020B0A0402010202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6125169-3087-4E8E-8A51-33A46E6CA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228" y="2627832"/>
            <a:ext cx="2868948" cy="4486378"/>
          </a:xfrm>
        </p:spPr>
        <p:txBody>
          <a:bodyPr>
            <a:normAutofit/>
          </a:bodyPr>
          <a:lstStyle/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Navigálás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Kiemelt ajánlatok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309224A5-FB43-138A-2AA9-808C027CAE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067" y="1921078"/>
            <a:ext cx="8155886" cy="404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556441"/>
      </p:ext>
    </p:extLst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D6A40EC-7910-DBBA-E100-4B124CAA0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695462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Étlap</a:t>
            </a:r>
            <a:endParaRPr lang="hu-HU" sz="4000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2D2BE4A7-B472-2810-F4FA-CFAE690425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" t="13051" r="1530"/>
          <a:stretch/>
        </p:blipFill>
        <p:spPr>
          <a:xfrm>
            <a:off x="4974671" y="1512008"/>
            <a:ext cx="6795083" cy="3074780"/>
          </a:xfr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33EB7509-ACB1-27F0-8EC8-5E2DB512EF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89" t="77957" r="849" b="650"/>
          <a:stretch/>
        </p:blipFill>
        <p:spPr>
          <a:xfrm>
            <a:off x="1207967" y="4354100"/>
            <a:ext cx="2709733" cy="1430537"/>
          </a:xfrm>
          <a:prstGeom prst="rect">
            <a:avLst/>
          </a:prstGeom>
        </p:spPr>
      </p:pic>
      <p:sp>
        <p:nvSpPr>
          <p:cNvPr id="11" name="Tartalom helye 2">
            <a:extLst>
              <a:ext uri="{FF2B5EF4-FFF2-40B4-BE49-F238E27FC236}">
                <a16:creationId xmlns:a16="http://schemas.microsoft.com/office/drawing/2014/main" id="{79325135-9CAE-F0D8-1DCF-A4E593FEE4E5}"/>
              </a:ext>
            </a:extLst>
          </p:cNvPr>
          <p:cNvSpPr txBox="1">
            <a:spLocks/>
          </p:cNvSpPr>
          <p:nvPr/>
        </p:nvSpPr>
        <p:spPr>
          <a:xfrm>
            <a:off x="587229" y="2013358"/>
            <a:ext cx="3959604" cy="20720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Navigálás kategória alapján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Gyors felgörgetés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Kosárba helyezés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A383C27-3D5D-96C0-0FC7-CBB2188D69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2" r="2104"/>
          <a:stretch/>
        </p:blipFill>
        <p:spPr>
          <a:xfrm>
            <a:off x="6358855" y="4733590"/>
            <a:ext cx="3758268" cy="132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359191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A7F3BF2-EBEB-CBDE-66FC-AAAA5BE9E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703851"/>
            <a:ext cx="9520158" cy="1049235"/>
          </a:xfrm>
        </p:spPr>
        <p:txBody>
          <a:bodyPr>
            <a:normAutofit/>
          </a:bodyPr>
          <a:lstStyle/>
          <a:p>
            <a:r>
              <a:rPr lang="hu-HU" sz="4000" dirty="0">
                <a:latin typeface="Arial Black" panose="020B0A04020102020204" pitchFamily="34" charset="0"/>
              </a:rPr>
              <a:t>Rólunk</a:t>
            </a:r>
            <a:endParaRPr lang="hu-HU" sz="40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4AA132B-35C7-2C2E-C327-07D1E92EF95B}"/>
              </a:ext>
            </a:extLst>
          </p:cNvPr>
          <p:cNvSpPr txBox="1">
            <a:spLocks/>
          </p:cNvSpPr>
          <p:nvPr/>
        </p:nvSpPr>
        <p:spPr>
          <a:xfrm>
            <a:off x="587229" y="2013358"/>
            <a:ext cx="3959604" cy="20720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Navigálás kategória alapján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Gyors felgörgetés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Kosárba helyezés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DE9D4742-8B7F-40F7-B49C-D7D3A22309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3167" y="1811809"/>
            <a:ext cx="5671278" cy="4261820"/>
          </a:xfrm>
        </p:spPr>
      </p:pic>
    </p:spTree>
    <p:extLst>
      <p:ext uri="{BB962C8B-B14F-4D97-AF65-F5344CB8AC3E}">
        <p14:creationId xmlns:p14="http://schemas.microsoft.com/office/powerpoint/2010/main" val="1397869035"/>
      </p:ext>
    </p:extLst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E46EB06-D8B7-44AD-8A59-0AD4C1BF4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221" y="852266"/>
            <a:ext cx="9520158" cy="882204"/>
          </a:xfrm>
        </p:spPr>
        <p:txBody>
          <a:bodyPr/>
          <a:lstStyle/>
          <a:p>
            <a:r>
              <a:rPr lang="hu-HU" sz="4000" dirty="0">
                <a:latin typeface="Arial Black" panose="020B0A04020102020204" pitchFamily="34" charset="0"/>
              </a:rPr>
              <a:t>Regisztráció</a:t>
            </a:r>
            <a:endParaRPr lang="hu-HU" dirty="0">
              <a:latin typeface="Arial Black" panose="020B0A0402010202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1732E64-0BAA-4042-B492-A347234B0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166" y="2342544"/>
            <a:ext cx="3302803" cy="1822770"/>
          </a:xfrm>
        </p:spPr>
        <p:txBody>
          <a:bodyPr>
            <a:normAutofit/>
          </a:bodyPr>
          <a:lstStyle/>
          <a:p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Fontosabb</a:t>
            </a:r>
            <a:r>
              <a:rPr lang="hu-HU" sz="2300" dirty="0">
                <a:latin typeface="Arial" panose="020B0604020202020204" pitchFamily="34" charset="0"/>
                <a:cs typeface="Arial" panose="020B0604020202020204" pitchFamily="34" charset="0"/>
              </a:rPr>
              <a:t> adatok megadása</a:t>
            </a:r>
            <a:endParaRPr lang="en-US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Település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választás</a:t>
            </a:r>
            <a:endParaRPr lang="hu-HU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AEB1C46D-B792-C7E4-5ABF-097CED7439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61" t="3933" r="19523" b="2518"/>
          <a:stretch/>
        </p:blipFill>
        <p:spPr>
          <a:xfrm>
            <a:off x="7323908" y="1332489"/>
            <a:ext cx="2664823" cy="532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526886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Galéria">
  <a:themeElements>
    <a:clrScheme name="Sárga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Galéria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é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587</TotalTime>
  <Words>214</Words>
  <Application>Microsoft Office PowerPoint</Application>
  <PresentationFormat>Szélesvásznú</PresentationFormat>
  <Paragraphs>90</Paragraphs>
  <Slides>23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23</vt:i4>
      </vt:variant>
    </vt:vector>
  </HeadingPairs>
  <TitlesOfParts>
    <vt:vector size="28" baseType="lpstr">
      <vt:lpstr>Arial</vt:lpstr>
      <vt:lpstr>Arial Black</vt:lpstr>
      <vt:lpstr>Palatino Linotype</vt:lpstr>
      <vt:lpstr>Times New Roman</vt:lpstr>
      <vt:lpstr>Galéria</vt:lpstr>
      <vt:lpstr>PowerPoint-bemutató</vt:lpstr>
      <vt:lpstr>Alkalmazott technológiák, munkafelosztás</vt:lpstr>
      <vt:lpstr>PowerPoint-bemutató</vt:lpstr>
      <vt:lpstr>Szerepkörök</vt:lpstr>
      <vt:lpstr>Weboldal</vt:lpstr>
      <vt:lpstr>Főoldal</vt:lpstr>
      <vt:lpstr>Étlap</vt:lpstr>
      <vt:lpstr>Rólunk</vt:lpstr>
      <vt:lpstr>Regisztráció</vt:lpstr>
      <vt:lpstr>Bejelentkezés</vt:lpstr>
      <vt:lpstr>Kosár</vt:lpstr>
      <vt:lpstr>Rendelés</vt:lpstr>
      <vt:lpstr>Profil</vt:lpstr>
      <vt:lpstr>Profil módosítása</vt:lpstr>
      <vt:lpstr>Reszponzivitás</vt:lpstr>
      <vt:lpstr>Admin felület</vt:lpstr>
      <vt:lpstr>Használata</vt:lpstr>
      <vt:lpstr>Adatok megtekintése</vt:lpstr>
      <vt:lpstr>Termékek módosítása, törlése</vt:lpstr>
      <vt:lpstr>Új termék felvétele</vt:lpstr>
      <vt:lpstr>Továbbfejlesztési tervek</vt:lpstr>
      <vt:lpstr>Források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Frissfutár</dc:title>
  <dc:creator>3111TAN-19</dc:creator>
  <cp:lastModifiedBy>Kornél Kertész</cp:lastModifiedBy>
  <cp:revision>46</cp:revision>
  <dcterms:created xsi:type="dcterms:W3CDTF">2024-04-29T10:13:18Z</dcterms:created>
  <dcterms:modified xsi:type="dcterms:W3CDTF">2025-04-26T14:48:52Z</dcterms:modified>
</cp:coreProperties>
</file>

<file path=docProps/thumbnail.jpeg>
</file>